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7"/>
  </p:notesMasterIdLst>
  <p:handoutMasterIdLst>
    <p:handoutMasterId r:id="rId18"/>
  </p:handoutMasterIdLst>
  <p:sldIdLst>
    <p:sldId id="257" r:id="rId3"/>
    <p:sldId id="332" r:id="rId4"/>
    <p:sldId id="335" r:id="rId5"/>
    <p:sldId id="336" r:id="rId6"/>
    <p:sldId id="337" r:id="rId7"/>
    <p:sldId id="338" r:id="rId8"/>
    <p:sldId id="339" r:id="rId9"/>
    <p:sldId id="340" r:id="rId10"/>
    <p:sldId id="341" r:id="rId11"/>
    <p:sldId id="290" r:id="rId12"/>
    <p:sldId id="293" r:id="rId13"/>
    <p:sldId id="300" r:id="rId14"/>
    <p:sldId id="301" r:id="rId15"/>
    <p:sldId id="303" r:id="rId16"/>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McNamara" initials="D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210" autoAdjust="0"/>
    <p:restoredTop sz="94660"/>
  </p:normalViewPr>
  <p:slideViewPr>
    <p:cSldViewPr>
      <p:cViewPr varScale="1">
        <p:scale>
          <a:sx n="117" d="100"/>
          <a:sy n="117" d="100"/>
        </p:scale>
        <p:origin x="-192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43343" cy="46577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eaLnBrk="0" hangingPunct="0">
              <a:defRPr sz="1200" smtClean="0"/>
            </a:lvl1pPr>
          </a:lstStyle>
          <a:p>
            <a:pPr>
              <a:defRPr/>
            </a:pPr>
            <a:endParaRPr lang="en-US" dirty="0"/>
          </a:p>
        </p:txBody>
      </p:sp>
      <p:sp>
        <p:nvSpPr>
          <p:cNvPr id="144387" name="Rectangle 3"/>
          <p:cNvSpPr>
            <a:spLocks noGrp="1" noChangeArrowheads="1"/>
          </p:cNvSpPr>
          <p:nvPr>
            <p:ph type="dt" sz="quarter" idx="1"/>
          </p:nvPr>
        </p:nvSpPr>
        <p:spPr bwMode="auto">
          <a:xfrm>
            <a:off x="3978132" y="0"/>
            <a:ext cx="3043343" cy="46577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7/8/2015</a:t>
            </a:fld>
            <a:endParaRPr lang="en-US" dirty="0"/>
          </a:p>
        </p:txBody>
      </p:sp>
      <p:sp>
        <p:nvSpPr>
          <p:cNvPr id="144388" name="Rectangle 4"/>
          <p:cNvSpPr>
            <a:spLocks noGrp="1" noChangeArrowheads="1"/>
          </p:cNvSpPr>
          <p:nvPr>
            <p:ph type="ftr" sz="quarter" idx="2"/>
          </p:nvPr>
        </p:nvSpPr>
        <p:spPr bwMode="auto">
          <a:xfrm>
            <a:off x="0" y="8841738"/>
            <a:ext cx="3043343" cy="465773"/>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eaLnBrk="0" hangingPunct="0">
              <a:defRPr sz="1200" smtClean="0"/>
            </a:lvl1pPr>
          </a:lstStyle>
          <a:p>
            <a:pPr>
              <a:defRPr/>
            </a:pPr>
            <a:endParaRPr lang="en-US" dirty="0"/>
          </a:p>
        </p:txBody>
      </p:sp>
      <p:sp>
        <p:nvSpPr>
          <p:cNvPr id="144389" name="Rectangle 5"/>
          <p:cNvSpPr>
            <a:spLocks noGrp="1" noChangeArrowheads="1"/>
          </p:cNvSpPr>
          <p:nvPr>
            <p:ph type="sldNum" sz="quarter" idx="3"/>
          </p:nvPr>
        </p:nvSpPr>
        <p:spPr bwMode="auto">
          <a:xfrm>
            <a:off x="3978132" y="8841738"/>
            <a:ext cx="3043343" cy="465773"/>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dirty="0"/>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773"/>
          </a:xfrm>
          <a:prstGeom prst="rect">
            <a:avLst/>
          </a:prstGeom>
        </p:spPr>
        <p:txBody>
          <a:bodyPr vert="horz" lIns="92446" tIns="46223" rIns="92446" bIns="46223"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8132" y="0"/>
            <a:ext cx="3043343" cy="465773"/>
          </a:xfrm>
          <a:prstGeom prst="rect">
            <a:avLst/>
          </a:prstGeom>
        </p:spPr>
        <p:txBody>
          <a:bodyPr vert="horz" lIns="92446" tIns="46223" rIns="92446" bIns="46223"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7/8/2015</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2446" tIns="46223" rIns="92446" bIns="46223" rtlCol="0" anchor="ctr"/>
          <a:lstStyle/>
          <a:p>
            <a:pPr lvl="0"/>
            <a:endParaRPr lang="en-US" noProof="0" dirty="0"/>
          </a:p>
        </p:txBody>
      </p:sp>
      <p:sp>
        <p:nvSpPr>
          <p:cNvPr id="5" name="Notes Placeholder 4"/>
          <p:cNvSpPr>
            <a:spLocks noGrp="1"/>
          </p:cNvSpPr>
          <p:nvPr>
            <p:ph type="body" sz="quarter" idx="3"/>
          </p:nvPr>
        </p:nvSpPr>
        <p:spPr>
          <a:xfrm>
            <a:off x="702310" y="4422459"/>
            <a:ext cx="5618480" cy="4188778"/>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1738"/>
            <a:ext cx="3043343" cy="465773"/>
          </a:xfrm>
          <a:prstGeom prst="rect">
            <a:avLst/>
          </a:prstGeom>
        </p:spPr>
        <p:txBody>
          <a:bodyPr vert="horz" lIns="92446" tIns="46223" rIns="92446" bIns="46223"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8132" y="8841738"/>
            <a:ext cx="3043343" cy="465773"/>
          </a:xfrm>
          <a:prstGeom prst="rect">
            <a:avLst/>
          </a:prstGeom>
        </p:spPr>
        <p:txBody>
          <a:bodyPr vert="horz" lIns="92446" tIns="46223" rIns="92446" bIns="46223"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dirty="0"/>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dirty="0" smtClean="0">
              <a:cs typeface="Arial" charset="0"/>
            </a:endParaRPr>
          </a:p>
        </p:txBody>
      </p:sp>
    </p:spTree>
    <p:extLst>
      <p:ext uri="{BB962C8B-B14F-4D97-AF65-F5344CB8AC3E}">
        <p14:creationId xmlns:p14="http://schemas.microsoft.com/office/powerpoint/2010/main" val="861453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037D67-DC6E-4BD5-8F19-64D635F06F3F}" type="slidenum">
              <a:rPr lang="en-US" smtClean="0">
                <a:cs typeface="Arial" charset="0"/>
              </a:rPr>
              <a:pPr fontAlgn="base">
                <a:spcBef>
                  <a:spcPct val="0"/>
                </a:spcBef>
                <a:spcAft>
                  <a:spcPct val="0"/>
                </a:spcAft>
                <a:defRPr/>
              </a:pPr>
              <a:t>10</a:t>
            </a:fld>
            <a:endParaRPr lang="en-US" dirty="0" smtClean="0">
              <a:cs typeface="Arial" charset="0"/>
            </a:endParaRPr>
          </a:p>
        </p:txBody>
      </p:sp>
    </p:spTree>
    <p:extLst>
      <p:ext uri="{BB962C8B-B14F-4D97-AF65-F5344CB8AC3E}">
        <p14:creationId xmlns:p14="http://schemas.microsoft.com/office/powerpoint/2010/main" val="2895242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45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C87567-1280-4306-84B3-34720E5425A8}" type="slidenum">
              <a:rPr lang="en-US" smtClean="0">
                <a:cs typeface="Arial" charset="0"/>
              </a:rPr>
              <a:pPr fontAlgn="base">
                <a:spcBef>
                  <a:spcPct val="0"/>
                </a:spcBef>
                <a:spcAft>
                  <a:spcPct val="0"/>
                </a:spcAft>
                <a:defRPr/>
              </a:pPr>
              <a:t>11</a:t>
            </a:fld>
            <a:endParaRPr lang="en-US" dirty="0" smtClean="0">
              <a:cs typeface="Arial" charset="0"/>
            </a:endParaRPr>
          </a:p>
        </p:txBody>
      </p:sp>
    </p:spTree>
    <p:extLst>
      <p:ext uri="{BB962C8B-B14F-4D97-AF65-F5344CB8AC3E}">
        <p14:creationId xmlns:p14="http://schemas.microsoft.com/office/powerpoint/2010/main" val="1625754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39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A6E822-E94B-460A-8A04-F93B87149E8E}" type="slidenum">
              <a:rPr lang="en-US" smtClean="0">
                <a:cs typeface="Arial" charset="0"/>
              </a:rPr>
              <a:pPr fontAlgn="base">
                <a:spcBef>
                  <a:spcPct val="0"/>
                </a:spcBef>
                <a:spcAft>
                  <a:spcPct val="0"/>
                </a:spcAft>
                <a:defRPr/>
              </a:pPr>
              <a:t>12</a:t>
            </a:fld>
            <a:endParaRPr lang="en-US" dirty="0" smtClean="0">
              <a:cs typeface="Arial" charset="0"/>
            </a:endParaRPr>
          </a:p>
        </p:txBody>
      </p:sp>
    </p:spTree>
    <p:extLst>
      <p:ext uri="{BB962C8B-B14F-4D97-AF65-F5344CB8AC3E}">
        <p14:creationId xmlns:p14="http://schemas.microsoft.com/office/powerpoint/2010/main" val="161867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601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8B5DEA-94A9-4CA3-B059-FB4EAA9E06A4}" type="slidenum">
              <a:rPr lang="en-US" smtClean="0">
                <a:cs typeface="Arial" charset="0"/>
              </a:rPr>
              <a:pPr fontAlgn="base">
                <a:spcBef>
                  <a:spcPct val="0"/>
                </a:spcBef>
                <a:spcAft>
                  <a:spcPct val="0"/>
                </a:spcAft>
                <a:defRPr/>
              </a:pPr>
              <a:t>13</a:t>
            </a:fld>
            <a:endParaRPr lang="en-US" dirty="0" smtClean="0">
              <a:cs typeface="Arial" charset="0"/>
            </a:endParaRPr>
          </a:p>
        </p:txBody>
      </p:sp>
    </p:spTree>
    <p:extLst>
      <p:ext uri="{BB962C8B-B14F-4D97-AF65-F5344CB8AC3E}">
        <p14:creationId xmlns:p14="http://schemas.microsoft.com/office/powerpoint/2010/main" val="2389121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B94F347E-737A-43ED-8782-95EB256C50FD}" type="slidenum">
              <a:rPr lang="en-US" smtClean="0"/>
              <a:pPr>
                <a:defRPr/>
              </a:pPr>
              <a:t>14</a:t>
            </a:fld>
            <a:endParaRPr lang="en-US" dirty="0"/>
          </a:p>
        </p:txBody>
      </p:sp>
    </p:spTree>
    <p:extLst>
      <p:ext uri="{BB962C8B-B14F-4D97-AF65-F5344CB8AC3E}">
        <p14:creationId xmlns:p14="http://schemas.microsoft.com/office/powerpoint/2010/main" val="767816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0179"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0A56F74F-D3CA-469C-BBA1-6AD49AEAEC41}" type="slidenum">
              <a:rPr lang="en-US" sz="1200">
                <a:latin typeface="+mn-lt"/>
              </a:rPr>
              <a:pPr algn="r">
                <a:defRPr/>
              </a:pPr>
              <a:t>2</a:t>
            </a:fld>
            <a:endParaRPr lang="en-US" sz="1200" dirty="0">
              <a:latin typeface="+mn-lt"/>
            </a:endParaRPr>
          </a:p>
        </p:txBody>
      </p:sp>
    </p:spTree>
    <p:extLst>
      <p:ext uri="{BB962C8B-B14F-4D97-AF65-F5344CB8AC3E}">
        <p14:creationId xmlns:p14="http://schemas.microsoft.com/office/powerpoint/2010/main" val="848340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7891"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E3E93E7B-41CD-48AC-905B-0B1E060F2D9A}" type="slidenum">
              <a:rPr lang="en-US" sz="1200">
                <a:latin typeface="+mn-lt"/>
              </a:rPr>
              <a:pPr algn="r">
                <a:defRPr/>
              </a:pPr>
              <a:t>3</a:t>
            </a:fld>
            <a:endParaRPr lang="en-US" sz="1200" dirty="0">
              <a:latin typeface="+mn-lt"/>
            </a:endParaRPr>
          </a:p>
        </p:txBody>
      </p:sp>
    </p:spTree>
    <p:extLst>
      <p:ext uri="{BB962C8B-B14F-4D97-AF65-F5344CB8AC3E}">
        <p14:creationId xmlns:p14="http://schemas.microsoft.com/office/powerpoint/2010/main" val="839626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4275"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7B523785-C600-4CBF-9B8D-BE8EE0C17986}" type="slidenum">
              <a:rPr lang="en-US" sz="1200">
                <a:latin typeface="+mn-lt"/>
              </a:rPr>
              <a:pPr algn="r">
                <a:defRPr/>
              </a:pPr>
              <a:t>4</a:t>
            </a:fld>
            <a:endParaRPr lang="en-US" sz="1200" dirty="0">
              <a:latin typeface="+mn-lt"/>
            </a:endParaRPr>
          </a:p>
        </p:txBody>
      </p:sp>
    </p:spTree>
    <p:extLst>
      <p:ext uri="{BB962C8B-B14F-4D97-AF65-F5344CB8AC3E}">
        <p14:creationId xmlns:p14="http://schemas.microsoft.com/office/powerpoint/2010/main" val="16933886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6323"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0CDE4CE2-31AF-4CF3-8B21-197369874D10}" type="slidenum">
              <a:rPr lang="en-US" sz="1200">
                <a:latin typeface="+mn-lt"/>
              </a:rPr>
              <a:pPr algn="r">
                <a:defRPr/>
              </a:pPr>
              <a:t>5</a:t>
            </a:fld>
            <a:endParaRPr lang="en-US" sz="1200" dirty="0">
              <a:latin typeface="+mn-lt"/>
            </a:endParaRPr>
          </a:p>
        </p:txBody>
      </p:sp>
    </p:spTree>
    <p:extLst>
      <p:ext uri="{BB962C8B-B14F-4D97-AF65-F5344CB8AC3E}">
        <p14:creationId xmlns:p14="http://schemas.microsoft.com/office/powerpoint/2010/main" val="2847289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txBox="1">
            <a:spLocks noGrp="1"/>
          </p:cNvSpPr>
          <p:nvPr/>
        </p:nvSpPr>
        <p:spPr>
          <a:xfrm>
            <a:off x="3978132" y="8841738"/>
            <a:ext cx="3043343" cy="465773"/>
          </a:xfrm>
          <a:prstGeom prst="rect">
            <a:avLst/>
          </a:prstGeom>
          <a:noFill/>
        </p:spPr>
        <p:txBody>
          <a:bodyPr lIns="92446" tIns="46223" rIns="92446" bIns="46223" anchor="b"/>
          <a:lstStyle/>
          <a:p>
            <a:pPr algn="r" fontAlgn="auto">
              <a:spcBef>
                <a:spcPts val="0"/>
              </a:spcBef>
              <a:spcAft>
                <a:spcPts val="0"/>
              </a:spcAft>
              <a:defRPr/>
            </a:pPr>
            <a:fld id="{E2DBDBB8-D5AD-4582-B18D-BE530E08AF7A}" type="slidenum">
              <a:rPr lang="en-US" sz="1200">
                <a:latin typeface="+mn-lt"/>
                <a:cs typeface="+mn-cs"/>
              </a:rPr>
              <a:pPr algn="r" fontAlgn="auto">
                <a:spcBef>
                  <a:spcPts val="0"/>
                </a:spcBef>
                <a:spcAft>
                  <a:spcPts val="0"/>
                </a:spcAft>
                <a:defRPr/>
              </a:pPr>
              <a:t>6</a:t>
            </a:fld>
            <a:endParaRPr lang="en-US" sz="1200" dirty="0">
              <a:latin typeface="+mn-lt"/>
              <a:cs typeface="+mn-cs"/>
            </a:endParaRPr>
          </a:p>
        </p:txBody>
      </p:sp>
    </p:spTree>
    <p:extLst>
      <p:ext uri="{BB962C8B-B14F-4D97-AF65-F5344CB8AC3E}">
        <p14:creationId xmlns:p14="http://schemas.microsoft.com/office/powerpoint/2010/main" val="1916371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9939"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6B693B2F-B825-416E-8770-80E2911C7107}" type="slidenum">
              <a:rPr lang="en-US" sz="1200">
                <a:latin typeface="+mn-lt"/>
              </a:rPr>
              <a:pPr algn="r">
                <a:defRPr/>
              </a:pPr>
              <a:t>7</a:t>
            </a:fld>
            <a:endParaRPr lang="en-US" sz="1200" dirty="0">
              <a:latin typeface="+mn-lt"/>
            </a:endParaRPr>
          </a:p>
        </p:txBody>
      </p:sp>
    </p:spTree>
    <p:extLst>
      <p:ext uri="{BB962C8B-B14F-4D97-AF65-F5344CB8AC3E}">
        <p14:creationId xmlns:p14="http://schemas.microsoft.com/office/powerpoint/2010/main" val="1648588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8371" name="Slide Number Placeholder 3"/>
          <p:cNvSpPr txBox="1">
            <a:spLocks noGrp="1"/>
          </p:cNvSpPr>
          <p:nvPr/>
        </p:nvSpPr>
        <p:spPr bwMode="auto">
          <a:xfrm>
            <a:off x="3978132" y="8841738"/>
            <a:ext cx="3043343" cy="465773"/>
          </a:xfrm>
          <a:prstGeom prst="rect">
            <a:avLst/>
          </a:prstGeom>
          <a:noFill/>
          <a:ln>
            <a:miter lim="800000"/>
            <a:headEnd/>
            <a:tailEnd/>
          </a:ln>
        </p:spPr>
        <p:txBody>
          <a:bodyPr lIns="92446" tIns="46223" rIns="92446" bIns="46223" anchor="b"/>
          <a:lstStyle/>
          <a:p>
            <a:pPr algn="r">
              <a:defRPr/>
            </a:pPr>
            <a:fld id="{7BC85527-9AB7-4037-B959-87F3C7E59CC2}" type="slidenum">
              <a:rPr lang="en-US" sz="1200">
                <a:latin typeface="+mn-lt"/>
              </a:rPr>
              <a:pPr algn="r">
                <a:defRPr/>
              </a:pPr>
              <a:t>8</a:t>
            </a:fld>
            <a:endParaRPr lang="en-US" sz="1200" dirty="0">
              <a:latin typeface="+mn-lt"/>
            </a:endParaRPr>
          </a:p>
        </p:txBody>
      </p:sp>
    </p:spTree>
    <p:extLst>
      <p:ext uri="{BB962C8B-B14F-4D97-AF65-F5344CB8AC3E}">
        <p14:creationId xmlns:p14="http://schemas.microsoft.com/office/powerpoint/2010/main" val="228346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txBox="1">
            <a:spLocks noGrp="1"/>
          </p:cNvSpPr>
          <p:nvPr/>
        </p:nvSpPr>
        <p:spPr>
          <a:xfrm>
            <a:off x="3978132" y="8841738"/>
            <a:ext cx="3043343" cy="465773"/>
          </a:xfrm>
          <a:prstGeom prst="rect">
            <a:avLst/>
          </a:prstGeom>
          <a:noFill/>
        </p:spPr>
        <p:txBody>
          <a:bodyPr lIns="92446" tIns="46223" rIns="92446" bIns="46223" anchor="b"/>
          <a:lstStyle/>
          <a:p>
            <a:pPr algn="r" fontAlgn="auto">
              <a:spcBef>
                <a:spcPts val="0"/>
              </a:spcBef>
              <a:spcAft>
                <a:spcPts val="0"/>
              </a:spcAft>
              <a:defRPr/>
            </a:pPr>
            <a:fld id="{39B07E93-9332-4582-B7D2-DDD6ECD52F61}" type="slidenum">
              <a:rPr lang="en-US" sz="1200">
                <a:latin typeface="+mn-lt"/>
                <a:cs typeface="+mn-cs"/>
              </a:rPr>
              <a:pPr algn="r" fontAlgn="auto">
                <a:spcBef>
                  <a:spcPts val="0"/>
                </a:spcBef>
                <a:spcAft>
                  <a:spcPts val="0"/>
                </a:spcAft>
                <a:defRPr/>
              </a:pPr>
              <a:t>9</a:t>
            </a:fld>
            <a:endParaRPr lang="en-US" sz="1200" dirty="0">
              <a:latin typeface="+mn-lt"/>
              <a:cs typeface="+mn-cs"/>
            </a:endParaRPr>
          </a:p>
        </p:txBody>
      </p:sp>
    </p:spTree>
    <p:extLst>
      <p:ext uri="{BB962C8B-B14F-4D97-AF65-F5344CB8AC3E}">
        <p14:creationId xmlns:p14="http://schemas.microsoft.com/office/powerpoint/2010/main" val="996838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7/8/2015</a:t>
            </a:fld>
            <a:endParaRPr lang="en-US" dirty="0"/>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7/8/2015</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dirty="0"/>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7/8/2015</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dirty="0"/>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7/8/2015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dirty="0"/>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7/8/2015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dirty="0"/>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7/8/2015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dirty="0"/>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7/8/2015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dirty="0"/>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7/8/2015</a:t>
            </a:fld>
            <a:endParaRPr lang="en-US" dirty="0"/>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dirty="0"/>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7/8/2015</a:t>
            </a:fld>
            <a:endParaRPr lang="en-US" dirty="0"/>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7/8/2015</a:t>
            </a:fld>
            <a:endParaRPr lang="en-US" dirty="0"/>
          </a:p>
        </p:txBody>
      </p:sp>
      <p:sp>
        <p:nvSpPr>
          <p:cNvPr id="11" name="Footer Placeholder 5"/>
          <p:cNvSpPr>
            <a:spLocks noGrp="1"/>
          </p:cNvSpPr>
          <p:nvPr>
            <p:ph type="ftr" sz="quarter" idx="11"/>
          </p:nvPr>
        </p:nvSpPr>
        <p:spPr/>
        <p:txBody>
          <a:bodyPr/>
          <a:lstStyle>
            <a:lvl1pPr>
              <a:defRPr/>
            </a:lvl1pPr>
          </a:lstStyle>
          <a:p>
            <a:pPr>
              <a:defRPr/>
            </a:pPr>
            <a:endParaRPr lang="en-US" dirty="0"/>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7/8/2015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dirty="0"/>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7/8/2015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dirty="0"/>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7/8/2015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dirty="0"/>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7/8/2015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dirty="0"/>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7/8/2015</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dirty="0"/>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7/8/2015</a:t>
            </a:fld>
            <a:endParaRPr lang="en-US" dirty="0"/>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dirty="0"/>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7/8/2015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grpSp>
        <p:nvGrpSpPr>
          <p:cNvPr id="8" name="Group 6"/>
          <p:cNvGrpSpPr>
            <a:grpSpLocks/>
          </p:cNvGrpSpPr>
          <p:nvPr userDrawn="1"/>
        </p:nvGrpSpPr>
        <p:grpSpPr bwMode="auto">
          <a:xfrm>
            <a:off x="0" y="6019800"/>
            <a:ext cx="7848600" cy="857250"/>
            <a:chOff x="0" y="3792"/>
            <a:chExt cx="4944" cy="540"/>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dirty="0"/>
            </a:p>
          </p:txBody>
        </p:sp>
        <p:grpSp>
          <p:nvGrpSpPr>
            <p:cNvPr id="10" name="Group 8"/>
            <p:cNvGrpSpPr>
              <a:grpSpLocks/>
            </p:cNvGrpSpPr>
            <p:nvPr userDrawn="1"/>
          </p:nvGrpSpPr>
          <p:grpSpPr bwMode="auto">
            <a:xfrm>
              <a:off x="2486" y="3792"/>
              <a:ext cx="2458" cy="540"/>
              <a:chOff x="2486" y="3792"/>
              <a:chExt cx="2458" cy="540"/>
            </a:xfrm>
          </p:grpSpPr>
          <p:sp>
            <p:nvSpPr>
              <p:cNvPr id="12"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dirty="0"/>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dirty="0"/>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dirty="0"/>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dirty="0"/>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dirty="0"/>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dirty="0"/>
            </a:p>
          </p:txBody>
        </p:sp>
      </p:grpSp>
      <p:grpSp>
        <p:nvGrpSpPr>
          <p:cNvPr id="17" name="Group 15"/>
          <p:cNvGrpSpPr>
            <a:grpSpLocks/>
          </p:cNvGrpSpPr>
          <p:nvPr userDrawn="1"/>
        </p:nvGrpSpPr>
        <p:grpSpPr bwMode="auto">
          <a:xfrm>
            <a:off x="627063" y="6021388"/>
            <a:ext cx="5684837" cy="849312"/>
            <a:chOff x="395" y="3793"/>
            <a:chExt cx="3581" cy="535"/>
          </a:xfrm>
        </p:grpSpPr>
        <p:sp>
          <p:nvSpPr>
            <p:cNvPr id="1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dirty="0"/>
            </a:p>
          </p:txBody>
        </p:sp>
        <p:sp>
          <p:nvSpPr>
            <p:cNvPr id="1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dirty="0"/>
            </a:p>
          </p:txBody>
        </p:sp>
        <p:sp>
          <p:nvSpPr>
            <p:cNvPr id="2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dirty="0"/>
            </a:p>
          </p:txBody>
        </p:sp>
        <p:sp>
          <p:nvSpPr>
            <p:cNvPr id="2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dirty="0"/>
            </a:p>
          </p:txBody>
        </p:sp>
        <p:sp>
          <p:nvSpPr>
            <p:cNvPr id="2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dirty="0"/>
            </a:p>
          </p:txBody>
        </p:sp>
        <p:sp>
          <p:nvSpPr>
            <p:cNvPr id="2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dirty="0"/>
            </a:p>
          </p:txBody>
        </p:sp>
      </p:gr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457200" y="2743200"/>
            <a:ext cx="7772400" cy="1143000"/>
          </a:xfrm>
        </p:spPr>
        <p:txBody>
          <a:bodyPr bIns="91440" anchor="b">
            <a:normAutofit fontScale="90000"/>
          </a:bodyPr>
          <a:lstStyle/>
          <a:p>
            <a:pPr eaLnBrk="1" hangingPunct="1">
              <a:defRPr/>
            </a:pPr>
            <a:r>
              <a:rPr lang="en-US" sz="4800" dirty="0" smtClean="0">
                <a:solidFill>
                  <a:schemeClr val="tx1"/>
                </a:solidFill>
              </a:rPr>
              <a:t>Decision Trees:</a:t>
            </a:r>
            <a:br>
              <a:rPr lang="en-US" sz="4800" dirty="0" smtClean="0">
                <a:solidFill>
                  <a:schemeClr val="tx1"/>
                </a:solidFill>
              </a:rPr>
            </a:br>
            <a:r>
              <a:rPr lang="en-US" sz="4800" dirty="0" smtClean="0">
                <a:solidFill>
                  <a:schemeClr val="tx1"/>
                </a:solidFill>
              </a:rPr>
              <a:t>Introduction</a:t>
            </a:r>
            <a:br>
              <a:rPr lang="en-US" sz="4800" dirty="0" smtClean="0">
                <a:solidFill>
                  <a:schemeClr val="tx1"/>
                </a:solidFill>
              </a:rPr>
            </a:br>
            <a:r>
              <a:rPr lang="en-US" sz="4800" dirty="0" smtClean="0">
                <a:solidFill>
                  <a:schemeClr val="tx1"/>
                </a:solidFill>
              </a:rPr>
              <a:t>Part 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idx="4294967295"/>
          </p:nvPr>
        </p:nvSpPr>
        <p:spPr>
          <a:xfrm>
            <a:off x="0" y="0"/>
            <a:ext cx="8229600" cy="1143000"/>
          </a:xfrm>
        </p:spPr>
        <p:txBody>
          <a:bodyPr bIns="91440" anchor="b"/>
          <a:lstStyle/>
          <a:p>
            <a:pPr eaLnBrk="1" hangingPunct="1">
              <a:defRPr/>
            </a:pPr>
            <a:r>
              <a:rPr lang="en-US" dirty="0" smtClean="0"/>
              <a:t>Stopping Tree Growth</a:t>
            </a:r>
          </a:p>
        </p:txBody>
      </p:sp>
      <p:sp>
        <p:nvSpPr>
          <p:cNvPr id="47107" name="Content Placeholder 3"/>
          <p:cNvSpPr>
            <a:spLocks noGrp="1"/>
          </p:cNvSpPr>
          <p:nvPr>
            <p:ph sz="quarter" idx="4294967295"/>
          </p:nvPr>
        </p:nvSpPr>
        <p:spPr>
          <a:xfrm>
            <a:off x="381000" y="1828800"/>
            <a:ext cx="8229600" cy="4195763"/>
          </a:xfrm>
        </p:spPr>
        <p:txBody>
          <a:bodyPr>
            <a:normAutofit/>
          </a:bodyPr>
          <a:lstStyle/>
          <a:p>
            <a:pPr eaLnBrk="1" hangingPunct="1"/>
            <a:r>
              <a:rPr lang="en-US" sz="3000" dirty="0" smtClean="0"/>
              <a:t>Natural end of process is 100% purity in each leaf</a:t>
            </a:r>
          </a:p>
          <a:p>
            <a:pPr eaLnBrk="1" hangingPunct="1"/>
            <a:r>
              <a:rPr lang="en-US" sz="3000" dirty="0" smtClean="0"/>
              <a:t>This </a:t>
            </a:r>
            <a:r>
              <a:rPr lang="en-US" sz="3000" b="1" dirty="0" smtClean="0"/>
              <a:t>overfits</a:t>
            </a:r>
            <a:r>
              <a:rPr lang="en-US" sz="3000" dirty="0" smtClean="0"/>
              <a:t> the data, which end up fitting noise in the data</a:t>
            </a:r>
          </a:p>
          <a:p>
            <a:pPr eaLnBrk="1" hangingPunct="1"/>
            <a:r>
              <a:rPr lang="en-US" sz="3000" dirty="0" smtClean="0"/>
              <a:t>Overfitting leads to low predictive accuracy of new data</a:t>
            </a:r>
          </a:p>
          <a:p>
            <a:pPr eaLnBrk="1" hangingPunct="1"/>
            <a:r>
              <a:rPr lang="en-US" sz="3000" dirty="0" smtClean="0"/>
              <a:t>Past a certain point, the error rate for the validation data starts to increase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4"/>
          <p:cNvSpPr>
            <a:spLocks noGrp="1"/>
          </p:cNvSpPr>
          <p:nvPr>
            <p:ph type="title" idx="4294967295"/>
          </p:nvPr>
        </p:nvSpPr>
        <p:spPr>
          <a:xfrm>
            <a:off x="0" y="228600"/>
            <a:ext cx="8229600" cy="1143000"/>
          </a:xfrm>
        </p:spPr>
        <p:txBody>
          <a:bodyPr bIns="91440" anchor="b"/>
          <a:lstStyle/>
          <a:p>
            <a:pPr eaLnBrk="1" hangingPunct="1">
              <a:defRPr/>
            </a:pPr>
            <a:r>
              <a:rPr lang="en-US" dirty="0" smtClean="0"/>
              <a:t>Full Tree Error Rate</a:t>
            </a:r>
          </a:p>
        </p:txBody>
      </p:sp>
      <p:pic>
        <p:nvPicPr>
          <p:cNvPr id="48131" name="Content Placeholder 6" descr="CT-overfit.jpg"/>
          <p:cNvPicPr>
            <a:picLocks noGrp="1" noChangeAspect="1"/>
          </p:cNvPicPr>
          <p:nvPr>
            <p:ph sz="quarter" idx="4294967295"/>
          </p:nvPr>
        </p:nvPicPr>
        <p:blipFill>
          <a:blip r:embed="rId3" cstate="print"/>
          <a:srcRect/>
          <a:stretch>
            <a:fillRect/>
          </a:stretch>
        </p:blipFill>
        <p:spPr>
          <a:xfrm>
            <a:off x="1066800" y="2133600"/>
            <a:ext cx="6229350" cy="35687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0" y="228600"/>
            <a:ext cx="8229600" cy="1143000"/>
          </a:xfrm>
        </p:spPr>
        <p:txBody>
          <a:bodyPr bIns="91440" anchor="b"/>
          <a:lstStyle/>
          <a:p>
            <a:pPr eaLnBrk="1" hangingPunct="1">
              <a:defRPr/>
            </a:pPr>
            <a:r>
              <a:rPr lang="en-US" dirty="0" smtClean="0"/>
              <a:t>Advantages of trees</a:t>
            </a:r>
          </a:p>
        </p:txBody>
      </p:sp>
      <p:sp>
        <p:nvSpPr>
          <p:cNvPr id="68611" name="Content Placeholder 2"/>
          <p:cNvSpPr>
            <a:spLocks noGrp="1"/>
          </p:cNvSpPr>
          <p:nvPr>
            <p:ph sz="quarter" idx="4294967295"/>
          </p:nvPr>
        </p:nvSpPr>
        <p:spPr>
          <a:xfrm>
            <a:off x="381000" y="1676400"/>
            <a:ext cx="7848600" cy="4419600"/>
          </a:xfrm>
        </p:spPr>
        <p:txBody>
          <a:bodyPr>
            <a:normAutofit/>
          </a:bodyPr>
          <a:lstStyle/>
          <a:p>
            <a:pPr eaLnBrk="1" hangingPunct="1"/>
            <a:r>
              <a:rPr lang="en-US" sz="3000" dirty="0" smtClean="0"/>
              <a:t>Easy to use and understand</a:t>
            </a:r>
          </a:p>
          <a:p>
            <a:pPr eaLnBrk="1" hangingPunct="1"/>
            <a:r>
              <a:rPr lang="en-US" sz="3000" dirty="0" smtClean="0"/>
              <a:t>Produce rules that are easy to interpret and implement</a:t>
            </a:r>
          </a:p>
          <a:p>
            <a:pPr eaLnBrk="1" hangingPunct="1"/>
            <a:r>
              <a:rPr lang="en-US" sz="3000" dirty="0" smtClean="0"/>
              <a:t>Variable selection &amp; reduction is automatic</a:t>
            </a:r>
          </a:p>
          <a:p>
            <a:pPr eaLnBrk="1" hangingPunct="1"/>
            <a:r>
              <a:rPr lang="en-US" sz="3000" dirty="0" smtClean="0"/>
              <a:t>Does not require the assumptions of statistical models</a:t>
            </a:r>
          </a:p>
          <a:p>
            <a:pPr eaLnBrk="1" hangingPunct="1"/>
            <a:r>
              <a:rPr lang="en-US" sz="3000" dirty="0" smtClean="0"/>
              <a:t>Can work without extensive handling of missing data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0" y="228600"/>
            <a:ext cx="8229600" cy="1143000"/>
          </a:xfrm>
        </p:spPr>
        <p:txBody>
          <a:bodyPr bIns="91440" anchor="b"/>
          <a:lstStyle/>
          <a:p>
            <a:pPr eaLnBrk="1" hangingPunct="1">
              <a:defRPr/>
            </a:pPr>
            <a:r>
              <a:rPr lang="en-US" dirty="0" smtClean="0"/>
              <a:t>Disadvantages</a:t>
            </a:r>
          </a:p>
        </p:txBody>
      </p:sp>
      <p:sp>
        <p:nvSpPr>
          <p:cNvPr id="69635" name="Content Placeholder 2"/>
          <p:cNvSpPr>
            <a:spLocks noGrp="1"/>
          </p:cNvSpPr>
          <p:nvPr>
            <p:ph sz="quarter" idx="4294967295"/>
          </p:nvPr>
        </p:nvSpPr>
        <p:spPr>
          <a:xfrm>
            <a:off x="457200" y="2049463"/>
            <a:ext cx="7772400" cy="4046537"/>
          </a:xfrm>
        </p:spPr>
        <p:txBody>
          <a:bodyPr>
            <a:normAutofit/>
          </a:bodyPr>
          <a:lstStyle/>
          <a:p>
            <a:pPr eaLnBrk="1" hangingPunct="1"/>
            <a:r>
              <a:rPr lang="en-US" sz="3000" dirty="0" smtClean="0"/>
              <a:t>May not perform well where there is structure in the data that is not well captured by horizontal or vertical splits</a:t>
            </a:r>
          </a:p>
          <a:p>
            <a:pPr eaLnBrk="1" hangingPunct="1"/>
            <a:endParaRPr lang="en-US" sz="3000" dirty="0" smtClean="0"/>
          </a:p>
          <a:p>
            <a:pPr eaLnBrk="1" hangingPunct="1"/>
            <a:r>
              <a:rPr lang="en-US" sz="3000" dirty="0" smtClean="0"/>
              <a:t>Since the process deals with one variable at a time, no way to capture interactions between variables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a:xfrm>
            <a:off x="0" y="457200"/>
            <a:ext cx="8229600" cy="762000"/>
          </a:xfrm>
        </p:spPr>
        <p:txBody>
          <a:bodyPr bIns="91440" anchor="b"/>
          <a:lstStyle/>
          <a:p>
            <a:pPr eaLnBrk="1" hangingPunct="1">
              <a:defRPr/>
            </a:pPr>
            <a:r>
              <a:rPr lang="en-US" dirty="0" smtClean="0"/>
              <a:t>Summary</a:t>
            </a:r>
          </a:p>
        </p:txBody>
      </p:sp>
      <p:sp>
        <p:nvSpPr>
          <p:cNvPr id="70659" name="Rectangle 3"/>
          <p:cNvSpPr>
            <a:spLocks noGrp="1"/>
          </p:cNvSpPr>
          <p:nvPr>
            <p:ph type="body" idx="4294967295"/>
          </p:nvPr>
        </p:nvSpPr>
        <p:spPr>
          <a:xfrm>
            <a:off x="0" y="1752600"/>
            <a:ext cx="9144000" cy="5105400"/>
          </a:xfrm>
        </p:spPr>
        <p:txBody>
          <a:bodyPr>
            <a:normAutofit lnSpcReduction="10000"/>
          </a:bodyPr>
          <a:lstStyle/>
          <a:p>
            <a:pPr eaLnBrk="1" hangingPunct="1">
              <a:lnSpc>
                <a:spcPct val="90000"/>
              </a:lnSpc>
            </a:pPr>
            <a:r>
              <a:rPr lang="en-US" sz="3000" dirty="0" smtClean="0"/>
              <a:t>Classification and Regression Trees are an easily understandable and transparent method for predicting or classifying new records</a:t>
            </a:r>
          </a:p>
          <a:p>
            <a:pPr eaLnBrk="1" hangingPunct="1">
              <a:lnSpc>
                <a:spcPct val="90000"/>
              </a:lnSpc>
            </a:pPr>
            <a:endParaRPr lang="en-US" sz="3000" dirty="0" smtClean="0"/>
          </a:p>
          <a:p>
            <a:pPr eaLnBrk="1" hangingPunct="1">
              <a:lnSpc>
                <a:spcPct val="90000"/>
              </a:lnSpc>
            </a:pPr>
            <a:r>
              <a:rPr lang="en-US" sz="3000" dirty="0" smtClean="0"/>
              <a:t>A tree is a graphical representation of a set of rules</a:t>
            </a:r>
          </a:p>
          <a:p>
            <a:pPr eaLnBrk="1" hangingPunct="1">
              <a:lnSpc>
                <a:spcPct val="90000"/>
              </a:lnSpc>
            </a:pPr>
            <a:endParaRPr lang="en-US" sz="3000" dirty="0" smtClean="0"/>
          </a:p>
          <a:p>
            <a:pPr eaLnBrk="1" hangingPunct="1">
              <a:lnSpc>
                <a:spcPct val="90000"/>
              </a:lnSpc>
            </a:pPr>
            <a:r>
              <a:rPr lang="en-US" sz="3000" dirty="0" smtClean="0"/>
              <a:t>Trees must be pruned to avoid over-fitting of the training data</a:t>
            </a:r>
          </a:p>
          <a:p>
            <a:pPr eaLnBrk="1" hangingPunct="1">
              <a:lnSpc>
                <a:spcPct val="90000"/>
              </a:lnSpc>
            </a:pPr>
            <a:endParaRPr lang="en-US" sz="3000" dirty="0" smtClean="0"/>
          </a:p>
          <a:p>
            <a:pPr eaLnBrk="1" hangingPunct="1">
              <a:lnSpc>
                <a:spcPct val="90000"/>
              </a:lnSpc>
            </a:pPr>
            <a:r>
              <a:rPr lang="en-US" sz="3000" dirty="0" smtClean="0"/>
              <a:t>As trees do not make any assumptions about the data structure, they usually require large samples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itle 4"/>
          <p:cNvSpPr>
            <a:spLocks noGrp="1"/>
          </p:cNvSpPr>
          <p:nvPr>
            <p:ph type="title" idx="4294967295"/>
          </p:nvPr>
        </p:nvSpPr>
        <p:spPr>
          <a:xfrm>
            <a:off x="0" y="228600"/>
            <a:ext cx="8229600" cy="1143000"/>
          </a:xfrm>
        </p:spPr>
        <p:txBody>
          <a:bodyPr bIns="91440" anchor="b"/>
          <a:lstStyle/>
          <a:p>
            <a:pPr eaLnBrk="1" hangingPunct="1">
              <a:defRPr/>
            </a:pPr>
            <a:r>
              <a:rPr lang="en-US" dirty="0" smtClean="0"/>
              <a:t>Recursive Partitioning</a:t>
            </a:r>
          </a:p>
        </p:txBody>
      </p:sp>
      <p:sp>
        <p:nvSpPr>
          <p:cNvPr id="34819" name="Content Placeholder 5"/>
          <p:cNvSpPr>
            <a:spLocks noGrp="1"/>
          </p:cNvSpPr>
          <p:nvPr>
            <p:ph sz="quarter" idx="4294967295"/>
          </p:nvPr>
        </p:nvSpPr>
        <p:spPr>
          <a:xfrm>
            <a:off x="381000" y="1905000"/>
            <a:ext cx="8458200" cy="3821113"/>
          </a:xfrm>
        </p:spPr>
        <p:txBody>
          <a:bodyPr>
            <a:normAutofit/>
          </a:bodyPr>
          <a:lstStyle/>
          <a:p>
            <a:pPr eaLnBrk="1" hangingPunct="1"/>
            <a:r>
              <a:rPr lang="en-US" sz="3000" dirty="0" smtClean="0"/>
              <a:t>The process is repeated to create additional splits.</a:t>
            </a:r>
          </a:p>
          <a:p>
            <a:pPr eaLnBrk="1" hangingPunct="1"/>
            <a:r>
              <a:rPr lang="en-US" sz="3000" dirty="0" smtClean="0"/>
              <a:t>Suppose our second split occurred at Income=$84,750.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itle 1"/>
          <p:cNvSpPr>
            <a:spLocks noGrp="1"/>
          </p:cNvSpPr>
          <p:nvPr>
            <p:ph type="title" idx="4294967295"/>
          </p:nvPr>
        </p:nvSpPr>
        <p:spPr>
          <a:xfrm>
            <a:off x="0" y="228600"/>
            <a:ext cx="8229600" cy="1020763"/>
          </a:xfrm>
        </p:spPr>
        <p:txBody>
          <a:bodyPr bIns="91440" anchor="b"/>
          <a:lstStyle/>
          <a:p>
            <a:pPr eaLnBrk="1" hangingPunct="1">
              <a:defRPr/>
            </a:pPr>
            <a:r>
              <a:rPr lang="en-US" dirty="0" smtClean="0"/>
              <a:t>Second Split: Income = $84,750</a:t>
            </a:r>
          </a:p>
        </p:txBody>
      </p:sp>
      <p:pic>
        <p:nvPicPr>
          <p:cNvPr id="37891" name="Content Placeholder 3" descr="CT-mower2.jpg"/>
          <p:cNvPicPr>
            <a:picLocks noGrp="1" noChangeAspect="1"/>
          </p:cNvPicPr>
          <p:nvPr>
            <p:ph sz="quarter" idx="4294967295"/>
          </p:nvPr>
        </p:nvPicPr>
        <p:blipFill>
          <a:blip r:embed="rId3" cstate="print"/>
          <a:srcRect/>
          <a:stretch>
            <a:fillRect/>
          </a:stretch>
        </p:blipFill>
        <p:spPr>
          <a:xfrm>
            <a:off x="1371600" y="1524000"/>
            <a:ext cx="6400800" cy="5192712"/>
          </a:xfrm>
        </p:spPr>
      </p:pic>
      <p:sp>
        <p:nvSpPr>
          <p:cNvPr id="4" name="Flowchart: Connector 3"/>
          <p:cNvSpPr/>
          <p:nvPr/>
        </p:nvSpPr>
        <p:spPr>
          <a:xfrm>
            <a:off x="6781800" y="1706880"/>
            <a:ext cx="45720" cy="45720"/>
          </a:xfrm>
          <a:prstGeom prst="flowChartConnector">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1"/>
          <p:cNvSpPr>
            <a:spLocks noGrp="1"/>
          </p:cNvSpPr>
          <p:nvPr>
            <p:ph type="title" idx="4294967295"/>
          </p:nvPr>
        </p:nvSpPr>
        <p:spPr>
          <a:xfrm>
            <a:off x="0" y="228600"/>
            <a:ext cx="8229600" cy="1143000"/>
          </a:xfrm>
        </p:spPr>
        <p:txBody>
          <a:bodyPr bIns="91440" anchor="b"/>
          <a:lstStyle/>
          <a:p>
            <a:pPr eaLnBrk="1" hangingPunct="1">
              <a:defRPr/>
            </a:pPr>
            <a:r>
              <a:rPr lang="en-US" dirty="0" smtClean="0"/>
              <a:t>Tree after second split</a:t>
            </a:r>
          </a:p>
        </p:txBody>
      </p:sp>
      <p:sp>
        <p:nvSpPr>
          <p:cNvPr id="23" name="Oval 22"/>
          <p:cNvSpPr/>
          <p:nvPr/>
        </p:nvSpPr>
        <p:spPr>
          <a:xfrm>
            <a:off x="3429000" y="1583480"/>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09600" y="2286000"/>
            <a:ext cx="14478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629400" y="2217964"/>
            <a:ext cx="13716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a:endCxn id="24" idx="6"/>
          </p:cNvCxnSpPr>
          <p:nvPr/>
        </p:nvCxnSpPr>
        <p:spPr>
          <a:xfrm flipH="1">
            <a:off x="2057400" y="2362200"/>
            <a:ext cx="1447800" cy="5715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48200" y="2286000"/>
            <a:ext cx="1981200" cy="54156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10000" y="1883229"/>
            <a:ext cx="457200" cy="381000"/>
          </a:xfrm>
          <a:prstGeom prst="rect">
            <a:avLst/>
          </a:prstGeom>
          <a:noFill/>
        </p:spPr>
        <p:txBody>
          <a:bodyPr wrap="square" rtlCol="0">
            <a:spAutoFit/>
          </a:bodyPr>
          <a:lstStyle/>
          <a:p>
            <a:r>
              <a:rPr lang="en-US" dirty="0" smtClean="0">
                <a:solidFill>
                  <a:schemeClr val="bg1"/>
                </a:solidFill>
              </a:rPr>
              <a:t>19</a:t>
            </a:r>
            <a:endParaRPr lang="en-US" dirty="0">
              <a:solidFill>
                <a:schemeClr val="bg1"/>
              </a:solidFill>
            </a:endParaRPr>
          </a:p>
        </p:txBody>
      </p:sp>
      <p:sp>
        <p:nvSpPr>
          <p:cNvPr id="29" name="TextBox 28"/>
          <p:cNvSpPr txBox="1"/>
          <p:nvPr/>
        </p:nvSpPr>
        <p:spPr>
          <a:xfrm>
            <a:off x="958735" y="2690159"/>
            <a:ext cx="838200" cy="369332"/>
          </a:xfrm>
          <a:prstGeom prst="rect">
            <a:avLst/>
          </a:prstGeom>
          <a:noFill/>
        </p:spPr>
        <p:txBody>
          <a:bodyPr wrap="square" rtlCol="0">
            <a:spAutoFit/>
          </a:bodyPr>
          <a:lstStyle/>
          <a:p>
            <a:r>
              <a:rPr lang="en-US" dirty="0" smtClean="0">
                <a:solidFill>
                  <a:schemeClr val="bg1"/>
                </a:solidFill>
              </a:rPr>
              <a:t>84.75</a:t>
            </a:r>
            <a:endParaRPr lang="en-US" dirty="0">
              <a:solidFill>
                <a:schemeClr val="bg1"/>
              </a:solidFill>
            </a:endParaRPr>
          </a:p>
        </p:txBody>
      </p:sp>
      <p:sp>
        <p:nvSpPr>
          <p:cNvPr id="30" name="TextBox 29"/>
          <p:cNvSpPr txBox="1"/>
          <p:nvPr/>
        </p:nvSpPr>
        <p:spPr>
          <a:xfrm>
            <a:off x="6934200" y="2678668"/>
            <a:ext cx="762000" cy="369332"/>
          </a:xfrm>
          <a:prstGeom prst="rect">
            <a:avLst/>
          </a:prstGeom>
          <a:noFill/>
        </p:spPr>
        <p:txBody>
          <a:bodyPr wrap="square" rtlCol="0">
            <a:spAutoFit/>
          </a:bodyPr>
          <a:lstStyle/>
          <a:p>
            <a:r>
              <a:rPr lang="en-US" dirty="0" smtClean="0">
                <a:solidFill>
                  <a:schemeClr val="bg1"/>
                </a:solidFill>
              </a:rPr>
              <a:t>57.15</a:t>
            </a:r>
            <a:endParaRPr lang="en-US" dirty="0">
              <a:solidFill>
                <a:schemeClr val="bg1"/>
              </a:solidFill>
            </a:endParaRPr>
          </a:p>
        </p:txBody>
      </p:sp>
      <p:sp>
        <p:nvSpPr>
          <p:cNvPr id="31" name="TextBox 30"/>
          <p:cNvSpPr txBox="1"/>
          <p:nvPr/>
        </p:nvSpPr>
        <p:spPr>
          <a:xfrm rot="19643743">
            <a:off x="2630880" y="2732232"/>
            <a:ext cx="457200" cy="381000"/>
          </a:xfrm>
          <a:prstGeom prst="rect">
            <a:avLst/>
          </a:prstGeom>
          <a:noFill/>
        </p:spPr>
        <p:txBody>
          <a:bodyPr wrap="square" rtlCol="0">
            <a:spAutoFit/>
          </a:bodyPr>
          <a:lstStyle/>
          <a:p>
            <a:r>
              <a:rPr lang="en-US" dirty="0" smtClean="0"/>
              <a:t>12</a:t>
            </a:r>
            <a:endParaRPr lang="en-US" dirty="0"/>
          </a:p>
        </p:txBody>
      </p:sp>
      <p:sp>
        <p:nvSpPr>
          <p:cNvPr id="32" name="TextBox 31"/>
          <p:cNvSpPr txBox="1"/>
          <p:nvPr/>
        </p:nvSpPr>
        <p:spPr>
          <a:xfrm rot="1081900">
            <a:off x="5407429" y="2569825"/>
            <a:ext cx="457200" cy="381000"/>
          </a:xfrm>
          <a:prstGeom prst="rect">
            <a:avLst/>
          </a:prstGeom>
          <a:noFill/>
        </p:spPr>
        <p:txBody>
          <a:bodyPr wrap="square" rtlCol="0">
            <a:spAutoFit/>
          </a:bodyPr>
          <a:lstStyle/>
          <a:p>
            <a:r>
              <a:rPr lang="en-US" dirty="0" smtClean="0"/>
              <a:t>13</a:t>
            </a:r>
            <a:endParaRPr lang="en-US" dirty="0"/>
          </a:p>
        </p:txBody>
      </p:sp>
      <p:sp>
        <p:nvSpPr>
          <p:cNvPr id="33" name="TextBox 32"/>
          <p:cNvSpPr txBox="1"/>
          <p:nvPr/>
        </p:nvSpPr>
        <p:spPr>
          <a:xfrm>
            <a:off x="3595007" y="2642898"/>
            <a:ext cx="1045029" cy="369332"/>
          </a:xfrm>
          <a:prstGeom prst="rect">
            <a:avLst/>
          </a:prstGeom>
          <a:noFill/>
        </p:spPr>
        <p:txBody>
          <a:bodyPr wrap="square" rtlCol="0">
            <a:spAutoFit/>
          </a:bodyPr>
          <a:lstStyle/>
          <a:p>
            <a:r>
              <a:rPr lang="en-US" dirty="0" smtClean="0"/>
              <a:t>Lot Size</a:t>
            </a:r>
            <a:endParaRPr lang="en-US" dirty="0"/>
          </a:p>
        </p:txBody>
      </p:sp>
      <p:cxnSp>
        <p:nvCxnSpPr>
          <p:cNvPr id="36" name="Straight Connector 35"/>
          <p:cNvCxnSpPr/>
          <p:nvPr/>
        </p:nvCxnSpPr>
        <p:spPr>
          <a:xfrm>
            <a:off x="1828800" y="3437164"/>
            <a:ext cx="804998" cy="1295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24" idx="3"/>
          </p:cNvCxnSpPr>
          <p:nvPr/>
        </p:nvCxnSpPr>
        <p:spPr>
          <a:xfrm flipH="1">
            <a:off x="609600" y="3391693"/>
            <a:ext cx="212025" cy="156130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867400" y="3124200"/>
            <a:ext cx="838201" cy="1371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848600" y="3136669"/>
            <a:ext cx="804998" cy="135913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4835929" y="4305300"/>
            <a:ext cx="14478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7749540" y="4305300"/>
            <a:ext cx="14478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0" y="4800600"/>
            <a:ext cx="14478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1905000" y="4696542"/>
            <a:ext cx="1828800" cy="9824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21328" y="3581400"/>
            <a:ext cx="1045029" cy="369332"/>
          </a:xfrm>
          <a:prstGeom prst="rect">
            <a:avLst/>
          </a:prstGeom>
          <a:noFill/>
        </p:spPr>
        <p:txBody>
          <a:bodyPr wrap="square" rtlCol="0">
            <a:spAutoFit/>
          </a:bodyPr>
          <a:lstStyle/>
          <a:p>
            <a:r>
              <a:rPr lang="en-US" dirty="0" smtClean="0"/>
              <a:t>Income</a:t>
            </a:r>
            <a:endParaRPr lang="en-US" dirty="0"/>
          </a:p>
        </p:txBody>
      </p:sp>
      <p:sp>
        <p:nvSpPr>
          <p:cNvPr id="55" name="TextBox 54"/>
          <p:cNvSpPr txBox="1"/>
          <p:nvPr/>
        </p:nvSpPr>
        <p:spPr>
          <a:xfrm>
            <a:off x="6803571" y="3421924"/>
            <a:ext cx="1045029" cy="369332"/>
          </a:xfrm>
          <a:prstGeom prst="rect">
            <a:avLst/>
          </a:prstGeom>
          <a:noFill/>
        </p:spPr>
        <p:txBody>
          <a:bodyPr wrap="square" rtlCol="0">
            <a:spAutoFit/>
          </a:bodyPr>
          <a:lstStyle/>
          <a:p>
            <a:r>
              <a:rPr lang="en-US" dirty="0" smtClean="0"/>
              <a:t>Income</a:t>
            </a:r>
            <a:endParaRPr lang="en-US" dirty="0"/>
          </a:p>
        </p:txBody>
      </p:sp>
      <p:sp>
        <p:nvSpPr>
          <p:cNvPr id="56" name="TextBox 55"/>
          <p:cNvSpPr txBox="1"/>
          <p:nvPr/>
        </p:nvSpPr>
        <p:spPr>
          <a:xfrm>
            <a:off x="2258785" y="5003094"/>
            <a:ext cx="1045029" cy="369332"/>
          </a:xfrm>
          <a:prstGeom prst="rect">
            <a:avLst/>
          </a:prstGeom>
          <a:noFill/>
        </p:spPr>
        <p:txBody>
          <a:bodyPr wrap="square" rtlCol="0">
            <a:spAutoFit/>
          </a:bodyPr>
          <a:lstStyle/>
          <a:p>
            <a:r>
              <a:rPr lang="en-US" dirty="0" smtClean="0">
                <a:solidFill>
                  <a:schemeClr val="bg1"/>
                </a:solidFill>
              </a:rPr>
              <a:t>Owner</a:t>
            </a:r>
            <a:endParaRPr lang="en-US" dirty="0">
              <a:solidFill>
                <a:schemeClr val="bg1"/>
              </a:solidFill>
            </a:endParaRPr>
          </a:p>
        </p:txBody>
      </p:sp>
      <p:sp>
        <p:nvSpPr>
          <p:cNvPr id="57" name="TextBox 56"/>
          <p:cNvSpPr txBox="1"/>
          <p:nvPr/>
        </p:nvSpPr>
        <p:spPr>
          <a:xfrm rot="3467452">
            <a:off x="1851364" y="3981846"/>
            <a:ext cx="457200" cy="381000"/>
          </a:xfrm>
          <a:prstGeom prst="rect">
            <a:avLst/>
          </a:prstGeom>
          <a:noFill/>
        </p:spPr>
        <p:txBody>
          <a:bodyPr wrap="square" rtlCol="0">
            <a:spAutoFit/>
          </a:bodyPr>
          <a:lstStyle/>
          <a:p>
            <a:r>
              <a:rPr lang="en-US" dirty="0" smtClean="0"/>
              <a:t>2</a:t>
            </a:r>
            <a:endParaRPr lang="en-US" dirty="0"/>
          </a:p>
        </p:txBody>
      </p:sp>
      <p:sp>
        <p:nvSpPr>
          <p:cNvPr id="58" name="TextBox 57"/>
          <p:cNvSpPr txBox="1"/>
          <p:nvPr/>
        </p:nvSpPr>
        <p:spPr>
          <a:xfrm rot="5881947">
            <a:off x="294051" y="4072286"/>
            <a:ext cx="457200" cy="381000"/>
          </a:xfrm>
          <a:prstGeom prst="rect">
            <a:avLst/>
          </a:prstGeom>
          <a:noFill/>
        </p:spPr>
        <p:txBody>
          <a:bodyPr wrap="square" rtlCol="0">
            <a:spAutoFit/>
          </a:bodyPr>
          <a:lstStyle/>
          <a:p>
            <a:r>
              <a:rPr lang="en-US" dirty="0" smtClean="0"/>
              <a:t>10</a:t>
            </a:r>
            <a:endParaRPr lang="en-US" dirty="0"/>
          </a:p>
        </p:txBody>
      </p:sp>
      <p:sp>
        <p:nvSpPr>
          <p:cNvPr id="59" name="TextBox 58"/>
          <p:cNvSpPr txBox="1"/>
          <p:nvPr/>
        </p:nvSpPr>
        <p:spPr>
          <a:xfrm>
            <a:off x="471677" y="5187760"/>
            <a:ext cx="457200" cy="381000"/>
          </a:xfrm>
          <a:prstGeom prst="rect">
            <a:avLst/>
          </a:prstGeom>
          <a:noFill/>
        </p:spPr>
        <p:txBody>
          <a:bodyPr wrap="square" rtlCol="0">
            <a:spAutoFit/>
          </a:bodyPr>
          <a:lstStyle/>
          <a:p>
            <a:r>
              <a:rPr lang="en-US" dirty="0" smtClean="0">
                <a:solidFill>
                  <a:schemeClr val="bg1"/>
                </a:solidFill>
              </a:rPr>
              <a:t>18</a:t>
            </a:r>
            <a:endParaRPr lang="en-US" dirty="0">
              <a:solidFill>
                <a:schemeClr val="bg1"/>
              </a:solidFill>
            </a:endParaRPr>
          </a:p>
        </p:txBody>
      </p:sp>
      <p:sp>
        <p:nvSpPr>
          <p:cNvPr id="60" name="TextBox 59"/>
          <p:cNvSpPr txBox="1"/>
          <p:nvPr/>
        </p:nvSpPr>
        <p:spPr>
          <a:xfrm>
            <a:off x="5257800" y="4740728"/>
            <a:ext cx="654570" cy="369332"/>
          </a:xfrm>
          <a:prstGeom prst="rect">
            <a:avLst/>
          </a:prstGeom>
          <a:noFill/>
        </p:spPr>
        <p:txBody>
          <a:bodyPr wrap="square" rtlCol="0">
            <a:spAutoFit/>
          </a:bodyPr>
          <a:lstStyle/>
          <a:p>
            <a:r>
              <a:rPr lang="en-US" dirty="0" smtClean="0">
                <a:solidFill>
                  <a:schemeClr val="bg1"/>
                </a:solidFill>
              </a:rPr>
              <a:t>21.4</a:t>
            </a:r>
            <a:endParaRPr lang="en-US" dirty="0">
              <a:solidFill>
                <a:schemeClr val="bg1"/>
              </a:solidFill>
            </a:endParaRPr>
          </a:p>
        </p:txBody>
      </p:sp>
      <p:sp>
        <p:nvSpPr>
          <p:cNvPr id="61" name="TextBox 60"/>
          <p:cNvSpPr txBox="1"/>
          <p:nvPr/>
        </p:nvSpPr>
        <p:spPr>
          <a:xfrm>
            <a:off x="8228182" y="4768334"/>
            <a:ext cx="654570" cy="369332"/>
          </a:xfrm>
          <a:prstGeom prst="rect">
            <a:avLst/>
          </a:prstGeom>
          <a:noFill/>
        </p:spPr>
        <p:txBody>
          <a:bodyPr wrap="square" rtlCol="0">
            <a:spAutoFit/>
          </a:bodyPr>
          <a:lstStyle/>
          <a:p>
            <a:r>
              <a:rPr lang="en-US" dirty="0" smtClean="0">
                <a:solidFill>
                  <a:schemeClr val="bg1"/>
                </a:solidFill>
              </a:rPr>
              <a:t>19.8</a:t>
            </a:r>
            <a:endParaRPr lang="en-US" dirty="0">
              <a:solidFill>
                <a:schemeClr val="bg1"/>
              </a:solidFill>
            </a:endParaRPr>
          </a:p>
        </p:txBody>
      </p:sp>
      <p:sp>
        <p:nvSpPr>
          <p:cNvPr id="62" name="TextBox 61"/>
          <p:cNvSpPr txBox="1"/>
          <p:nvPr/>
        </p:nvSpPr>
        <p:spPr>
          <a:xfrm rot="18124676">
            <a:off x="5782300" y="3575566"/>
            <a:ext cx="457200" cy="381000"/>
          </a:xfrm>
          <a:prstGeom prst="rect">
            <a:avLst/>
          </a:prstGeom>
          <a:noFill/>
        </p:spPr>
        <p:txBody>
          <a:bodyPr wrap="square" rtlCol="0">
            <a:spAutoFit/>
          </a:bodyPr>
          <a:lstStyle/>
          <a:p>
            <a:r>
              <a:rPr lang="en-US" dirty="0"/>
              <a:t>3</a:t>
            </a:r>
            <a:endParaRPr lang="en-US" dirty="0"/>
          </a:p>
        </p:txBody>
      </p:sp>
      <p:sp>
        <p:nvSpPr>
          <p:cNvPr id="63" name="TextBox 62"/>
          <p:cNvSpPr txBox="1"/>
          <p:nvPr/>
        </p:nvSpPr>
        <p:spPr>
          <a:xfrm rot="3292548">
            <a:off x="7865046" y="3721633"/>
            <a:ext cx="457200" cy="381000"/>
          </a:xfrm>
          <a:prstGeom prst="rect">
            <a:avLst/>
          </a:prstGeom>
          <a:noFill/>
        </p:spPr>
        <p:txBody>
          <a:bodyPr wrap="square" rtlCol="0">
            <a:spAutoFit/>
          </a:bodyPr>
          <a:lstStyle/>
          <a:p>
            <a:r>
              <a:rPr lang="en-US" dirty="0" smtClean="0"/>
              <a:t>9</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Title 3"/>
          <p:cNvSpPr>
            <a:spLocks noGrp="1"/>
          </p:cNvSpPr>
          <p:nvPr>
            <p:ph type="title" idx="4294967295"/>
          </p:nvPr>
        </p:nvSpPr>
        <p:spPr>
          <a:xfrm>
            <a:off x="0" y="-228600"/>
            <a:ext cx="8229600" cy="1143000"/>
          </a:xfrm>
        </p:spPr>
        <p:txBody>
          <a:bodyPr bIns="91440" anchor="b"/>
          <a:lstStyle/>
          <a:p>
            <a:pPr eaLnBrk="1" hangingPunct="1">
              <a:defRPr/>
            </a:pPr>
            <a:r>
              <a:rPr lang="en-US" dirty="0" smtClean="0"/>
              <a:t>Tree Structure</a:t>
            </a:r>
          </a:p>
        </p:txBody>
      </p:sp>
      <p:sp>
        <p:nvSpPr>
          <p:cNvPr id="39939" name="Content Placeholder 4"/>
          <p:cNvSpPr>
            <a:spLocks noGrp="1"/>
          </p:cNvSpPr>
          <p:nvPr>
            <p:ph sz="quarter" idx="4294967295"/>
          </p:nvPr>
        </p:nvSpPr>
        <p:spPr>
          <a:xfrm>
            <a:off x="609600" y="1676400"/>
            <a:ext cx="8077200" cy="4876800"/>
          </a:xfrm>
        </p:spPr>
        <p:txBody>
          <a:bodyPr>
            <a:normAutofit lnSpcReduction="10000"/>
          </a:bodyPr>
          <a:lstStyle/>
          <a:p>
            <a:pPr eaLnBrk="1" hangingPunct="1"/>
            <a:r>
              <a:rPr lang="en-US" sz="3000" dirty="0" smtClean="0"/>
              <a:t>Split points become nodes on tree (circles with split value in center)</a:t>
            </a:r>
          </a:p>
          <a:p>
            <a:pPr eaLnBrk="1" hangingPunct="1"/>
            <a:r>
              <a:rPr lang="en-US" sz="3000" dirty="0" smtClean="0"/>
              <a:t>Rectangles represent “leaves” (terminal points, no further splits, classification value noted)</a:t>
            </a:r>
          </a:p>
          <a:p>
            <a:pPr eaLnBrk="1" hangingPunct="1"/>
            <a:r>
              <a:rPr lang="en-US" sz="3000" dirty="0" smtClean="0"/>
              <a:t>Numbers on lines between nodes indicate # cases</a:t>
            </a:r>
          </a:p>
          <a:p>
            <a:pPr eaLnBrk="1" hangingPunct="1"/>
            <a:r>
              <a:rPr lang="en-US" sz="3000" dirty="0" smtClean="0"/>
              <a:t>Read down tree to derive rule, e.g.</a:t>
            </a:r>
          </a:p>
          <a:p>
            <a:pPr lvl="1" eaLnBrk="1" hangingPunct="1"/>
            <a:r>
              <a:rPr lang="en-US" sz="2600" dirty="0" smtClean="0"/>
              <a:t>If lot size &lt;= 19, and if income &gt; 84.75, then class = “owner”</a:t>
            </a:r>
          </a:p>
          <a:p>
            <a:pPr eaLnBrk="1" hangingPunct="1"/>
            <a:endParaRPr lang="en-US" sz="3000" dirty="0" smtClean="0"/>
          </a:p>
          <a:p>
            <a:pPr eaLnBrk="1" hangingPunct="1"/>
            <a:endParaRPr lang="en-US" sz="3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p:cNvSpPr>
          <p:nvPr>
            <p:ph type="title" idx="4294967295"/>
          </p:nvPr>
        </p:nvSpPr>
        <p:spPr>
          <a:xfrm>
            <a:off x="0" y="-152400"/>
            <a:ext cx="8229600" cy="1143000"/>
          </a:xfrm>
        </p:spPr>
        <p:txBody>
          <a:bodyPr bIns="91440" anchor="b"/>
          <a:lstStyle/>
          <a:p>
            <a:pPr eaLnBrk="1" hangingPunct="1">
              <a:defRPr/>
            </a:pPr>
            <a:r>
              <a:rPr lang="en-US" dirty="0" smtClean="0"/>
              <a:t>Determining Leaf Node Label</a:t>
            </a:r>
          </a:p>
        </p:txBody>
      </p:sp>
      <p:sp>
        <p:nvSpPr>
          <p:cNvPr id="40963" name="Rectangle 3"/>
          <p:cNvSpPr>
            <a:spLocks noGrp="1"/>
          </p:cNvSpPr>
          <p:nvPr>
            <p:ph type="body" idx="4294967295"/>
          </p:nvPr>
        </p:nvSpPr>
        <p:spPr>
          <a:xfrm>
            <a:off x="304800" y="1905000"/>
            <a:ext cx="8229600" cy="3971925"/>
          </a:xfrm>
        </p:spPr>
        <p:txBody>
          <a:bodyPr>
            <a:noAutofit/>
          </a:bodyPr>
          <a:lstStyle/>
          <a:p>
            <a:pPr eaLnBrk="1" hangingPunct="1">
              <a:lnSpc>
                <a:spcPct val="90000"/>
              </a:lnSpc>
            </a:pPr>
            <a:r>
              <a:rPr lang="en-US" sz="3000" dirty="0" smtClean="0"/>
              <a:t>Each leaf node label is determined by “voting” of the records within it, and by the cutoff value</a:t>
            </a:r>
          </a:p>
          <a:p>
            <a:pPr eaLnBrk="1" hangingPunct="1">
              <a:lnSpc>
                <a:spcPct val="90000"/>
              </a:lnSpc>
            </a:pPr>
            <a:r>
              <a:rPr lang="en-US" sz="3000" dirty="0" smtClean="0"/>
              <a:t>Records within each leaf node are from the training data</a:t>
            </a:r>
          </a:p>
          <a:p>
            <a:pPr eaLnBrk="1" hangingPunct="1">
              <a:lnSpc>
                <a:spcPct val="90000"/>
              </a:lnSpc>
            </a:pPr>
            <a:r>
              <a:rPr lang="en-US" sz="3000" dirty="0" smtClean="0"/>
              <a:t>Default cutoff = 0.5 means that the leaf node’s label is the majority class.</a:t>
            </a:r>
          </a:p>
          <a:p>
            <a:pPr eaLnBrk="1" hangingPunct="1">
              <a:lnSpc>
                <a:spcPct val="90000"/>
              </a:lnSpc>
            </a:pPr>
            <a:r>
              <a:rPr lang="en-US" sz="3000" dirty="0" smtClean="0"/>
              <a:t>Cutoff = 0.75: requires majority of 75% or more “1” records in the leaf to label it a “1” node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1"/>
          <p:cNvSpPr>
            <a:spLocks noGrp="1"/>
          </p:cNvSpPr>
          <p:nvPr>
            <p:ph type="title" idx="4294967295"/>
          </p:nvPr>
        </p:nvSpPr>
        <p:spPr>
          <a:xfrm>
            <a:off x="0" y="228600"/>
            <a:ext cx="8229600" cy="868363"/>
          </a:xfrm>
        </p:spPr>
        <p:txBody>
          <a:bodyPr bIns="91440" anchor="b"/>
          <a:lstStyle/>
          <a:p>
            <a:pPr eaLnBrk="1" hangingPunct="1">
              <a:defRPr/>
            </a:pPr>
            <a:r>
              <a:rPr lang="en-US" dirty="0" smtClean="0"/>
              <a:t>After All Splits</a:t>
            </a:r>
          </a:p>
        </p:txBody>
      </p:sp>
      <p:pic>
        <p:nvPicPr>
          <p:cNvPr id="41987" name="Content Placeholder 3" descr="CT-mowerSPLITS.jpg"/>
          <p:cNvPicPr>
            <a:picLocks noGrp="1" noChangeAspect="1"/>
          </p:cNvPicPr>
          <p:nvPr>
            <p:ph sz="quarter" idx="4294967295"/>
          </p:nvPr>
        </p:nvPicPr>
        <p:blipFill>
          <a:blip r:embed="rId3" cstate="print"/>
          <a:srcRect/>
          <a:stretch>
            <a:fillRect/>
          </a:stretch>
        </p:blipFill>
        <p:spPr>
          <a:xfrm>
            <a:off x="1066800" y="1266825"/>
            <a:ext cx="6705600" cy="5591175"/>
          </a:xfrm>
        </p:spPr>
      </p:pic>
      <p:sp>
        <p:nvSpPr>
          <p:cNvPr id="4" name="Flowchart: Connector 3"/>
          <p:cNvSpPr/>
          <p:nvPr/>
        </p:nvSpPr>
        <p:spPr>
          <a:xfrm>
            <a:off x="7086600" y="1676400"/>
            <a:ext cx="45720" cy="45720"/>
          </a:xfrm>
          <a:prstGeom prst="flowChartConnector">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Title 1"/>
          <p:cNvSpPr>
            <a:spLocks noGrp="1"/>
          </p:cNvSpPr>
          <p:nvPr>
            <p:ph type="title" idx="4294967295"/>
          </p:nvPr>
        </p:nvSpPr>
        <p:spPr>
          <a:xfrm>
            <a:off x="0" y="228600"/>
            <a:ext cx="8229600" cy="792163"/>
          </a:xfrm>
        </p:spPr>
        <p:txBody>
          <a:bodyPr bIns="91440" anchor="b"/>
          <a:lstStyle/>
          <a:p>
            <a:pPr eaLnBrk="1" hangingPunct="1">
              <a:defRPr/>
            </a:pPr>
            <a:r>
              <a:rPr lang="en-US" dirty="0" smtClean="0"/>
              <a:t>Tree after all splits</a:t>
            </a:r>
          </a:p>
        </p:txBody>
      </p:sp>
      <p:pic>
        <p:nvPicPr>
          <p:cNvPr id="43011" name="Content Placeholder 3" descr="CT-mowerTree3.jpg"/>
          <p:cNvPicPr>
            <a:picLocks noGrp="1" noChangeAspect="1"/>
          </p:cNvPicPr>
          <p:nvPr>
            <p:ph sz="quarter" idx="4294967295"/>
          </p:nvPr>
        </p:nvPicPr>
        <p:blipFill>
          <a:blip r:embed="rId3" cstate="print"/>
          <a:srcRect/>
          <a:stretch>
            <a:fillRect/>
          </a:stretch>
        </p:blipFill>
        <p:spPr>
          <a:xfrm>
            <a:off x="894780" y="1506537"/>
            <a:ext cx="7086600" cy="5351463"/>
          </a:xfrm>
        </p:spPr>
      </p:pic>
      <p:sp>
        <p:nvSpPr>
          <p:cNvPr id="2" name="Snip Diagonal Corner Rectangle 1"/>
          <p:cNvSpPr/>
          <p:nvPr/>
        </p:nvSpPr>
        <p:spPr>
          <a:xfrm>
            <a:off x="5619180" y="2497137"/>
            <a:ext cx="304800" cy="304800"/>
          </a:xfrm>
          <a:prstGeom prst="snip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Snip Diagonal Corner Rectangle 4"/>
          <p:cNvSpPr/>
          <p:nvPr/>
        </p:nvSpPr>
        <p:spPr>
          <a:xfrm>
            <a:off x="7143180" y="3640137"/>
            <a:ext cx="304800" cy="304800"/>
          </a:xfrm>
          <a:prstGeom prst="snip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Snip Diagonal Corner Rectangle 5"/>
          <p:cNvSpPr/>
          <p:nvPr/>
        </p:nvSpPr>
        <p:spPr>
          <a:xfrm>
            <a:off x="7981380" y="4706937"/>
            <a:ext cx="304800" cy="304800"/>
          </a:xfrm>
          <a:prstGeom prst="snip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 name="TextBox 2"/>
          <p:cNvSpPr txBox="1"/>
          <p:nvPr/>
        </p:nvSpPr>
        <p:spPr>
          <a:xfrm>
            <a:off x="4552380" y="2497137"/>
            <a:ext cx="341760" cy="261610"/>
          </a:xfrm>
          <a:prstGeom prst="rect">
            <a:avLst/>
          </a:prstGeom>
          <a:solidFill>
            <a:schemeClr val="bg1"/>
          </a:solidFill>
        </p:spPr>
        <p:txBody>
          <a:bodyPr wrap="none" rtlCol="0">
            <a:spAutoFit/>
          </a:bodyPr>
          <a:lstStyle/>
          <a:p>
            <a:r>
              <a:rPr lang="en-US" sz="1100" dirty="0" smtClean="0"/>
              <a:t>13</a:t>
            </a:r>
            <a:endParaRPr lang="en-US" sz="1100" dirty="0"/>
          </a:p>
        </p:txBody>
      </p:sp>
      <p:sp>
        <p:nvSpPr>
          <p:cNvPr id="4" name="TextBox 3"/>
          <p:cNvSpPr txBox="1"/>
          <p:nvPr/>
        </p:nvSpPr>
        <p:spPr>
          <a:xfrm>
            <a:off x="6085727" y="3640137"/>
            <a:ext cx="341760" cy="261610"/>
          </a:xfrm>
          <a:prstGeom prst="rect">
            <a:avLst/>
          </a:prstGeom>
          <a:solidFill>
            <a:schemeClr val="bg1"/>
          </a:solidFill>
        </p:spPr>
        <p:txBody>
          <a:bodyPr wrap="none" rtlCol="0">
            <a:spAutoFit/>
          </a:bodyPr>
          <a:lstStyle/>
          <a:p>
            <a:r>
              <a:rPr lang="en-US" sz="1100" dirty="0" smtClean="0"/>
              <a:t>10</a:t>
            </a:r>
            <a:endParaRPr lang="en-US" sz="1100" dirty="0"/>
          </a:p>
        </p:txBody>
      </p:sp>
      <p:sp>
        <p:nvSpPr>
          <p:cNvPr id="7" name="TextBox 6"/>
          <p:cNvSpPr txBox="1"/>
          <p:nvPr/>
        </p:nvSpPr>
        <p:spPr>
          <a:xfrm>
            <a:off x="7032366" y="4728532"/>
            <a:ext cx="263214" cy="261610"/>
          </a:xfrm>
          <a:prstGeom prst="rect">
            <a:avLst/>
          </a:prstGeom>
          <a:solidFill>
            <a:schemeClr val="bg1"/>
          </a:solidFill>
        </p:spPr>
        <p:txBody>
          <a:bodyPr wrap="none" rtlCol="0">
            <a:spAutoFit/>
          </a:bodyPr>
          <a:lstStyle/>
          <a:p>
            <a:r>
              <a:rPr lang="en-US" sz="1100" dirty="0" smtClean="0"/>
              <a:t>8</a:t>
            </a:r>
            <a:endParaRPr lang="en-US"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p:cNvSpPr>
          <p:nvPr>
            <p:ph type="title" idx="4294967295"/>
          </p:nvPr>
        </p:nvSpPr>
        <p:spPr>
          <a:xfrm>
            <a:off x="0" y="-152400"/>
            <a:ext cx="8229600" cy="1143000"/>
          </a:xfrm>
        </p:spPr>
        <p:txBody>
          <a:bodyPr bIns="91440" anchor="b"/>
          <a:lstStyle/>
          <a:p>
            <a:pPr eaLnBrk="1" hangingPunct="1">
              <a:defRPr/>
            </a:pPr>
            <a:r>
              <a:rPr lang="en-US" dirty="0" smtClean="0"/>
              <a:t>Analysis of Tree After All Splits</a:t>
            </a:r>
          </a:p>
        </p:txBody>
      </p:sp>
      <p:sp>
        <p:nvSpPr>
          <p:cNvPr id="44035" name="Rectangle 3"/>
          <p:cNvSpPr>
            <a:spLocks noGrp="1"/>
          </p:cNvSpPr>
          <p:nvPr>
            <p:ph type="body" idx="4294967295"/>
          </p:nvPr>
        </p:nvSpPr>
        <p:spPr>
          <a:xfrm>
            <a:off x="304800" y="2133600"/>
            <a:ext cx="8229600" cy="3971925"/>
          </a:xfrm>
        </p:spPr>
        <p:txBody>
          <a:bodyPr>
            <a:noAutofit/>
          </a:bodyPr>
          <a:lstStyle/>
          <a:p>
            <a:pPr eaLnBrk="1" hangingPunct="1">
              <a:lnSpc>
                <a:spcPct val="90000"/>
              </a:lnSpc>
            </a:pPr>
            <a:r>
              <a:rPr lang="en-US" sz="3000" dirty="0" smtClean="0"/>
              <a:t>Find the rectangles in the graph showing all of the splits that are represented by the nodes on the lower right hand side of the tree on the previous slide (8, 1, and 1 records) and show why each takes on the decision that it does.</a:t>
            </a:r>
          </a:p>
          <a:p>
            <a:pPr eaLnBrk="1" hangingPunct="1">
              <a:lnSpc>
                <a:spcPct val="90000"/>
              </a:lnSpc>
            </a:pPr>
            <a:endParaRPr lang="en-US" sz="3000" dirty="0" smtClean="0"/>
          </a:p>
          <a:p>
            <a:pPr eaLnBrk="1" hangingPunct="1">
              <a:lnSpc>
                <a:spcPct val="90000"/>
              </a:lnSpc>
            </a:pPr>
            <a:r>
              <a:rPr lang="en-US" sz="3000" dirty="0" smtClean="0">
                <a:solidFill>
                  <a:srgbClr val="FF0000"/>
                </a:solidFill>
              </a:rPr>
              <a:t>Is each rectangle pure?</a:t>
            </a:r>
          </a:p>
          <a:p>
            <a:pPr eaLnBrk="1" hangingPunct="1">
              <a:lnSpc>
                <a:spcPct val="90000"/>
              </a:lnSpc>
            </a:pPr>
            <a:endParaRPr lang="en-US" sz="3000" dirty="0" smtClean="0">
              <a:solidFill>
                <a:srgbClr val="FF0000"/>
              </a:solidFill>
            </a:endParaRPr>
          </a:p>
          <a:p>
            <a:pPr eaLnBrk="1" hangingPunct="1">
              <a:lnSpc>
                <a:spcPct val="90000"/>
              </a:lnSpc>
            </a:pPr>
            <a:r>
              <a:rPr lang="en-US" sz="3000" dirty="0" smtClean="0">
                <a:solidFill>
                  <a:srgbClr val="FF0000"/>
                </a:solidFill>
              </a:rPr>
              <a:t>Is this good or bad?</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17368</TotalTime>
  <Words>479</Words>
  <Application>Microsoft Office PowerPoint</Application>
  <PresentationFormat>On-screen Show (4:3)</PresentationFormat>
  <Paragraphs>82</Paragraphs>
  <Slides>14</Slides>
  <Notes>14</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5_Equity</vt:lpstr>
      <vt:lpstr>Villanova</vt:lpstr>
      <vt:lpstr>Decision Trees: Introduction Part 3</vt:lpstr>
      <vt:lpstr>Recursive Partitioning</vt:lpstr>
      <vt:lpstr>Second Split: Income = $84,750</vt:lpstr>
      <vt:lpstr>Tree after second split</vt:lpstr>
      <vt:lpstr>Tree Structure</vt:lpstr>
      <vt:lpstr>Determining Leaf Node Label</vt:lpstr>
      <vt:lpstr>After All Splits</vt:lpstr>
      <vt:lpstr>Tree after all splits</vt:lpstr>
      <vt:lpstr>Analysis of Tree After All Splits</vt:lpstr>
      <vt:lpstr>Stopping Tree Growth</vt:lpstr>
      <vt:lpstr>Full Tree Error Rate</vt:lpstr>
      <vt:lpstr>Advantages of trees</vt:lpstr>
      <vt:lpstr>Disadvantages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John Whitworth</cp:lastModifiedBy>
  <cp:revision>75</cp:revision>
  <cp:lastPrinted>2015-05-01T15:31:25Z</cp:lastPrinted>
  <dcterms:created xsi:type="dcterms:W3CDTF">2008-12-06T13:38:17Z</dcterms:created>
  <dcterms:modified xsi:type="dcterms:W3CDTF">2015-07-08T18:53:13Z</dcterms:modified>
</cp:coreProperties>
</file>